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7" r:id="rId3"/>
    <p:sldId id="330" r:id="rId4"/>
    <p:sldId id="331" r:id="rId5"/>
    <p:sldId id="332" r:id="rId6"/>
    <p:sldId id="333" r:id="rId7"/>
    <p:sldId id="335" r:id="rId8"/>
    <p:sldId id="334" r:id="rId9"/>
    <p:sldId id="336" r:id="rId10"/>
    <p:sldId id="337" r:id="rId11"/>
    <p:sldId id="338" r:id="rId12"/>
    <p:sldId id="339" r:id="rId13"/>
    <p:sldId id="340" r:id="rId14"/>
    <p:sldId id="341" r:id="rId15"/>
    <p:sldId id="345" r:id="rId16"/>
    <p:sldId id="343" r:id="rId17"/>
    <p:sldId id="344" r:id="rId18"/>
    <p:sldId id="293" r:id="rId19"/>
  </p:sldIdLst>
  <p:sldSz cx="9906000" cy="6858000" type="A4"/>
  <p:notesSz cx="6888163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94660"/>
  </p:normalViewPr>
  <p:slideViewPr>
    <p:cSldViewPr>
      <p:cViewPr varScale="1">
        <p:scale>
          <a:sx n="89" d="100"/>
          <a:sy n="89" d="100"/>
        </p:scale>
        <p:origin x="102" y="300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0" tIns="48311" rIns="96620" bIns="4831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1094"/>
          </a:xfrm>
          <a:prstGeom prst="rect">
            <a:avLst/>
          </a:prstGeom>
        </p:spPr>
        <p:txBody>
          <a:bodyPr vert="horz" lIns="96620" tIns="48311" rIns="96620" bIns="48311" rtlCol="0"/>
          <a:lstStyle>
            <a:lvl1pPr algn="r">
              <a:defRPr sz="1300"/>
            </a:lvl1pPr>
          </a:lstStyle>
          <a:p>
            <a:fld id="{070F07D3-7ACF-41F9-89FF-FF60FE0033C7}" type="datetimeFigureOut">
              <a:rPr lang="ko-KR" altLang="en-US" smtClean="0"/>
              <a:pPr/>
              <a:t>2022-12-21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750888"/>
            <a:ext cx="54308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1" rIns="96620" bIns="4831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0" tIns="48311" rIns="96620" bIns="48311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1094"/>
          </a:xfrm>
          <a:prstGeom prst="rect">
            <a:avLst/>
          </a:prstGeom>
        </p:spPr>
        <p:txBody>
          <a:bodyPr vert="horz" lIns="96620" tIns="48311" rIns="96620" bIns="4831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1699" y="9519055"/>
            <a:ext cx="2984871" cy="501094"/>
          </a:xfrm>
          <a:prstGeom prst="rect">
            <a:avLst/>
          </a:prstGeom>
        </p:spPr>
        <p:txBody>
          <a:bodyPr vert="horz" lIns="96620" tIns="48311" rIns="96620" bIns="48311" rtlCol="0" anchor="b"/>
          <a:lstStyle>
            <a:lvl1pPr algn="r">
              <a:defRPr sz="1300"/>
            </a:lvl1pPr>
          </a:lstStyle>
          <a:p>
            <a:fld id="{10D2BEF4-E053-46E5-9573-66073513D6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85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2022-12-21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2022-12-21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2022-12-21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2022-12-21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2022-12-21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2022-12-21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2022-12-21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2022-12-21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2022-12-21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2022-12-21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2022-12-21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2022-12-21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2022-12-21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2022-12-21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2022-12-21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2022-12-21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2022-12-21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2022-12-21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2022-12-21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2022-12-21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2022-12-21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2022-12-21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마스터-3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782" y="0"/>
            <a:ext cx="9900591" cy="68580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4762022" y="6512767"/>
            <a:ext cx="38258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130000"/>
              </a:lnSpc>
              <a:defRPr/>
            </a:pPr>
            <a:fld id="{FF98375C-2DE4-41E3-9F04-9E1C457C160A}" type="slidenum">
              <a:rPr lang="en-US" altLang="ko-KR" sz="1000" b="1">
                <a:solidFill>
                  <a:srgbClr val="000000"/>
                </a:solidFill>
                <a:latin typeface="Tahoma" pitchFamily="34" charset="0"/>
                <a:ea typeface="굴림" charset="-127"/>
              </a:rPr>
              <a:pPr algn="ctr">
                <a:lnSpc>
                  <a:spcPct val="130000"/>
                </a:lnSpc>
                <a:defRPr/>
              </a:pPr>
              <a:t>‹#›</a:t>
            </a:fld>
            <a:endParaRPr lang="en-US" altLang="ko-KR" sz="1000" b="1" dirty="0">
              <a:solidFill>
                <a:srgbClr val="000000"/>
              </a:solidFill>
              <a:latin typeface="Tahoma" pitchFamily="34" charset="0"/>
              <a:ea typeface="굴림" charset="-127"/>
            </a:endParaRPr>
          </a:p>
        </p:txBody>
      </p:sp>
      <p:pic>
        <p:nvPicPr>
          <p:cNvPr id="9" name="그림 2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82450" y="6589708"/>
            <a:ext cx="1928664" cy="26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128464" y="729555"/>
            <a:ext cx="9666324" cy="395189"/>
          </a:xfrm>
          <a:prstGeom prst="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ko-KR" sz="1600" b="1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-1588" y="1588"/>
            <a:ext cx="9906001" cy="720725"/>
          </a:xfrm>
          <a:prstGeom prst="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ko-KR" sz="16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0" y="6488831"/>
            <a:ext cx="9906000" cy="3651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00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" name="그림 2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82450" y="6546578"/>
            <a:ext cx="1928664" cy="26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>
            <a:endCxn id="11" idx="1"/>
          </p:cNvCxnSpPr>
          <p:nvPr/>
        </p:nvCxnSpPr>
        <p:spPr>
          <a:xfrm flipV="1">
            <a:off x="1352600" y="2994025"/>
            <a:ext cx="7125220" cy="635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 flipH="1">
            <a:off x="1352600" y="2571750"/>
            <a:ext cx="71437" cy="8572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7096" y="3020054"/>
            <a:ext cx="2568464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>
                <a:latin typeface="+mj-ea"/>
                <a:ea typeface="+mj-ea"/>
              </a:rPr>
              <a:t>Magic Auto</a:t>
            </a:r>
          </a:p>
        </p:txBody>
      </p:sp>
      <p:sp>
        <p:nvSpPr>
          <p:cNvPr id="10" name="TextBox 209"/>
          <p:cNvSpPr txBox="1">
            <a:spLocks noChangeArrowheads="1"/>
          </p:cNvSpPr>
          <p:nvPr/>
        </p:nvSpPr>
        <p:spPr bwMode="auto">
          <a:xfrm>
            <a:off x="6428773" y="2537246"/>
            <a:ext cx="1944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latinLnBrk="1" hangingPunct="1">
              <a:defRPr/>
            </a:pPr>
            <a:r>
              <a:rPr lang="en-US" altLang="ko-KR" sz="2400" b="1" dirty="0">
                <a:latin typeface="+mj-ea"/>
                <a:ea typeface="+mj-ea"/>
                <a:cs typeface="뫼비우스 Regular"/>
              </a:rPr>
              <a:t>(</a:t>
            </a:r>
            <a:r>
              <a:rPr lang="ko-KR" altLang="en-US" sz="2400" b="1" dirty="0">
                <a:latin typeface="+mj-ea"/>
                <a:ea typeface="+mj-ea"/>
                <a:cs typeface="뫼비우스 Regular"/>
              </a:rPr>
              <a:t>주</a:t>
            </a:r>
            <a:r>
              <a:rPr lang="en-US" altLang="ko-KR" sz="2400" b="1" dirty="0">
                <a:latin typeface="+mj-ea"/>
                <a:ea typeface="+mj-ea"/>
                <a:cs typeface="뫼비우스 Regular"/>
              </a:rPr>
              <a:t>)</a:t>
            </a:r>
            <a:r>
              <a:rPr lang="ko-KR" altLang="en-US" sz="2400" b="1" dirty="0" err="1">
                <a:latin typeface="+mj-ea"/>
                <a:ea typeface="+mj-ea"/>
                <a:cs typeface="뫼비우스 Regular"/>
              </a:rPr>
              <a:t>메타씨티</a:t>
            </a:r>
            <a:endParaRPr lang="ko-KR" altLang="en-US" sz="2400" b="1" dirty="0">
              <a:latin typeface="+mj-ea"/>
              <a:ea typeface="+mj-ea"/>
              <a:cs typeface="뫼비우스 Regular"/>
            </a:endParaRPr>
          </a:p>
        </p:txBody>
      </p:sp>
      <p:sp>
        <p:nvSpPr>
          <p:cNvPr id="11" name="직사각형 10"/>
          <p:cNvSpPr/>
          <p:nvPr/>
        </p:nvSpPr>
        <p:spPr>
          <a:xfrm flipH="1">
            <a:off x="8406383" y="2565400"/>
            <a:ext cx="71437" cy="8572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+mj-ea"/>
              <a:ea typeface="+mj-ea"/>
            </a:endParaRPr>
          </a:p>
        </p:txBody>
      </p:sp>
      <p:pic>
        <p:nvPicPr>
          <p:cNvPr id="12" name="그림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75" y="2443163"/>
            <a:ext cx="3629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직사각형 1"/>
          <p:cNvSpPr/>
          <p:nvPr/>
        </p:nvSpPr>
        <p:spPr>
          <a:xfrm>
            <a:off x="1569194" y="3143248"/>
            <a:ext cx="4026748" cy="576064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6200000" scaled="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KDS </a:t>
            </a:r>
            <a:r>
              <a:rPr lang="ko-KR" altLang="en-US" sz="2000" b="1" dirty="0">
                <a:solidFill>
                  <a:schemeClr val="tx1"/>
                </a:solidFill>
              </a:rPr>
              <a:t>안내문</a:t>
            </a:r>
            <a:endParaRPr lang="en-US" altLang="ko-K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452C11B-30E8-4830-9DDD-D08EFA594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201" y="3759509"/>
            <a:ext cx="3487741" cy="262181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5DA7260-E7EB-47E7-8B69-57C609E95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71" y="1412776"/>
            <a:ext cx="3078661" cy="2304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594" y="755412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설정 안내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글자설정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/>
              <a:t>주문 내역 글자 사이즈 및 폰트 설정</a:t>
            </a: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r>
              <a:rPr lang="ko-KR" altLang="en-US" sz="1200" dirty="0"/>
              <a:t>* 글자 사이즈에 따라 한 </a:t>
            </a:r>
            <a:r>
              <a:rPr lang="ko-KR" altLang="en-US" sz="1200" dirty="0" err="1"/>
              <a:t>주문당</a:t>
            </a:r>
            <a:r>
              <a:rPr lang="ko-KR" altLang="en-US" sz="1200" dirty="0"/>
              <a:t> 표기되는 상품줄이 달라지니 매장 상황에 따라 글자사이즈 조절 필요</a:t>
            </a:r>
            <a:endParaRPr lang="en-US" altLang="ko-KR" sz="12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6F0F969-4736-4965-BD1E-BF04C2DEB0ED}"/>
              </a:ext>
            </a:extLst>
          </p:cNvPr>
          <p:cNvSpPr/>
          <p:nvPr/>
        </p:nvSpPr>
        <p:spPr>
          <a:xfrm>
            <a:off x="362171" y="2348880"/>
            <a:ext cx="1566493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155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38BC1A9E-CDF5-42B7-9FE3-D584B7746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696" y="1340666"/>
            <a:ext cx="3078661" cy="2304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594" y="755412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설정 안내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보아미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연동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 err="1"/>
              <a:t>보아미</a:t>
            </a:r>
            <a:r>
              <a:rPr lang="ko-KR" altLang="en-US" sz="1200" dirty="0"/>
              <a:t> </a:t>
            </a:r>
            <a:r>
              <a:rPr lang="en-US" altLang="ko-KR" sz="1200" dirty="0"/>
              <a:t>DID </a:t>
            </a:r>
            <a:r>
              <a:rPr lang="ko-KR" altLang="en-US" sz="1200" dirty="0"/>
              <a:t>연동 시 사용 옵션</a:t>
            </a: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r>
              <a:rPr lang="ko-KR" altLang="en-US" sz="1200" dirty="0"/>
              <a:t>다른 기능으로 </a:t>
            </a:r>
            <a:r>
              <a:rPr lang="ko-KR" altLang="en-US" sz="1200" dirty="0" err="1"/>
              <a:t>알림톡</a:t>
            </a:r>
            <a:r>
              <a:rPr lang="ko-KR" altLang="en-US" sz="1200" dirty="0"/>
              <a:t> 사용시 조리완료 상태의 주문건의 </a:t>
            </a:r>
            <a:r>
              <a:rPr lang="ko-KR" altLang="en-US" sz="1200" dirty="0" err="1"/>
              <a:t>알림톡을</a:t>
            </a:r>
            <a:r>
              <a:rPr lang="ko-KR" altLang="en-US" sz="1200" dirty="0"/>
              <a:t> 추가로 발송하거나 최종 완료로 조리완료 상태에서 </a:t>
            </a:r>
            <a:r>
              <a:rPr lang="ko-KR" altLang="en-US" sz="1200" dirty="0" err="1"/>
              <a:t>삭제할수</a:t>
            </a:r>
            <a:r>
              <a:rPr lang="ko-KR" altLang="en-US" sz="1200" dirty="0"/>
              <a:t> 있다</a:t>
            </a:r>
            <a:r>
              <a:rPr lang="en-US" altLang="ko-KR" sz="1200" dirty="0"/>
              <a:t>. 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r>
              <a:rPr lang="ko-KR" altLang="en-US" sz="1200" dirty="0"/>
              <a:t>* 해당 기능 사용 </a:t>
            </a:r>
            <a:r>
              <a:rPr lang="ko-KR" altLang="en-US" sz="1200" dirty="0" err="1"/>
              <a:t>안할</a:t>
            </a:r>
            <a:r>
              <a:rPr lang="ko-KR" altLang="en-US" sz="1200" dirty="0"/>
              <a:t> 시 조리완료 상태의 메뉴를 다시 주문 상태로 </a:t>
            </a:r>
            <a:r>
              <a:rPr lang="ko-KR" altLang="en-US" sz="1200" dirty="0" err="1"/>
              <a:t>원복하는</a:t>
            </a:r>
            <a:r>
              <a:rPr lang="ko-KR" altLang="en-US" sz="1200" dirty="0"/>
              <a:t> 기능으로 사용 된다</a:t>
            </a:r>
            <a:r>
              <a:rPr lang="en-US" altLang="ko-KR" sz="1200" dirty="0"/>
              <a:t>.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6F0F969-4736-4965-BD1E-BF04C2DEB0ED}"/>
              </a:ext>
            </a:extLst>
          </p:cNvPr>
          <p:cNvSpPr/>
          <p:nvPr/>
        </p:nvSpPr>
        <p:spPr>
          <a:xfrm>
            <a:off x="2144688" y="2502560"/>
            <a:ext cx="842685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87CAD3A6-3788-46BC-81CF-614EDCEE619D}"/>
              </a:ext>
            </a:extLst>
          </p:cNvPr>
          <p:cNvCxnSpPr/>
          <p:nvPr/>
        </p:nvCxnSpPr>
        <p:spPr>
          <a:xfrm flipH="1">
            <a:off x="2792761" y="3825044"/>
            <a:ext cx="208042" cy="18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40C18467-4BA3-4897-A5EA-281675D6A250}"/>
              </a:ext>
            </a:extLst>
          </p:cNvPr>
          <p:cNvCxnSpPr>
            <a:cxnSpLocks/>
          </p:cNvCxnSpPr>
          <p:nvPr/>
        </p:nvCxnSpPr>
        <p:spPr>
          <a:xfrm>
            <a:off x="4376936" y="3825044"/>
            <a:ext cx="216024" cy="18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2031D57-E6BE-4E92-8024-695EF0039520}"/>
              </a:ext>
            </a:extLst>
          </p:cNvPr>
          <p:cNvSpPr/>
          <p:nvPr/>
        </p:nvSpPr>
        <p:spPr>
          <a:xfrm>
            <a:off x="776536" y="3669947"/>
            <a:ext cx="1782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옵션 </a:t>
            </a:r>
            <a:r>
              <a:rPr lang="ko-KR" altLang="en-US" dirty="0" err="1"/>
              <a:t>미사용</a:t>
            </a:r>
            <a:r>
              <a:rPr lang="ko-KR" altLang="en-US" dirty="0"/>
              <a:t> 시</a:t>
            </a:r>
            <a:endParaRPr lang="en-US" altLang="ko-KR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E17DC21-601C-4DA1-9089-368277BC5165}"/>
              </a:ext>
            </a:extLst>
          </p:cNvPr>
          <p:cNvSpPr/>
          <p:nvPr/>
        </p:nvSpPr>
        <p:spPr>
          <a:xfrm>
            <a:off x="4818686" y="3668527"/>
            <a:ext cx="1566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옵션 사용 시</a:t>
            </a:r>
            <a:endParaRPr lang="en-US" altLang="ko-KR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457D460-9D18-4912-8A1D-9EBF84EA2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880" y="4061373"/>
            <a:ext cx="3130856" cy="235275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38BF578-3598-4E82-9B3A-B87A228C1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90" y="4052389"/>
            <a:ext cx="3084709" cy="2304459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3EAA6970-4156-48C3-B23E-AF479733FDEF}"/>
              </a:ext>
            </a:extLst>
          </p:cNvPr>
          <p:cNvSpPr/>
          <p:nvPr/>
        </p:nvSpPr>
        <p:spPr>
          <a:xfrm>
            <a:off x="1928664" y="4005064"/>
            <a:ext cx="566217" cy="24939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AB577FA-3104-43EA-89C0-E94F2F9E56B4}"/>
              </a:ext>
            </a:extLst>
          </p:cNvPr>
          <p:cNvSpPr/>
          <p:nvPr/>
        </p:nvSpPr>
        <p:spPr>
          <a:xfrm>
            <a:off x="5600666" y="4037859"/>
            <a:ext cx="566217" cy="24939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9179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5DA7260-E7EB-47E7-8B69-57C609E95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71" y="1412776"/>
            <a:ext cx="6445379" cy="48245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594" y="755412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설정 안내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배달 매출 표시 안함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/>
              <a:t>배달로 등록된 주문건은 </a:t>
            </a:r>
            <a:r>
              <a:rPr lang="en-US" altLang="ko-KR" sz="1200" dirty="0"/>
              <a:t>KDS</a:t>
            </a:r>
            <a:r>
              <a:rPr lang="ko-KR" altLang="en-US" sz="1200" dirty="0"/>
              <a:t>에 표기 </a:t>
            </a:r>
            <a:r>
              <a:rPr lang="ko-KR" altLang="en-US" sz="1200" dirty="0" err="1"/>
              <a:t>안하는</a:t>
            </a:r>
            <a:r>
              <a:rPr lang="ko-KR" altLang="en-US" sz="1200" dirty="0"/>
              <a:t> 옵션</a:t>
            </a:r>
            <a:endParaRPr lang="en-US" altLang="ko-KR" sz="12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6F0F969-4736-4965-BD1E-BF04C2DEB0ED}"/>
              </a:ext>
            </a:extLst>
          </p:cNvPr>
          <p:cNvSpPr/>
          <p:nvPr/>
        </p:nvSpPr>
        <p:spPr>
          <a:xfrm>
            <a:off x="560512" y="4509120"/>
            <a:ext cx="136815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2778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420F6B0-6111-435F-A2B1-109D87698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088" y="3696703"/>
            <a:ext cx="3635896" cy="272692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5DA7260-E7EB-47E7-8B69-57C609E95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71" y="1412776"/>
            <a:ext cx="3078661" cy="2304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594" y="755412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설정 안내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포장주문시 오른쪽 상단 포장표기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/>
              <a:t>포장 주문건일시 오른쪽 상단에 포장 표기 옵션</a:t>
            </a:r>
            <a:endParaRPr lang="en-US" altLang="ko-KR" sz="12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6F0F969-4736-4965-BD1E-BF04C2DEB0ED}"/>
              </a:ext>
            </a:extLst>
          </p:cNvPr>
          <p:cNvSpPr/>
          <p:nvPr/>
        </p:nvSpPr>
        <p:spPr>
          <a:xfrm>
            <a:off x="362171" y="2996952"/>
            <a:ext cx="1216715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3B58043-BBF5-4813-8B99-B59118A64D6D}"/>
              </a:ext>
            </a:extLst>
          </p:cNvPr>
          <p:cNvSpPr/>
          <p:nvPr/>
        </p:nvSpPr>
        <p:spPr>
          <a:xfrm>
            <a:off x="3224808" y="3717235"/>
            <a:ext cx="1216715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517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0B0F269-E1C2-4986-993F-6FE358238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880" y="4052389"/>
            <a:ext cx="3130856" cy="234507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8BC1A9E-CDF5-42B7-9FE3-D584B7746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96" y="1340666"/>
            <a:ext cx="3078661" cy="2304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594" y="755412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설정 안내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하부메뉴 수량 표시 안함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/>
              <a:t>하부주문건의 수량 표시 유</a:t>
            </a:r>
            <a:r>
              <a:rPr lang="en-US" altLang="ko-KR" sz="1200" dirty="0"/>
              <a:t>/</a:t>
            </a:r>
            <a:r>
              <a:rPr lang="ko-KR" altLang="en-US" sz="1200" dirty="0"/>
              <a:t>무 옵션</a:t>
            </a:r>
            <a:endParaRPr lang="en-US" altLang="ko-KR" sz="12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6F0F969-4736-4965-BD1E-BF04C2DEB0ED}"/>
              </a:ext>
            </a:extLst>
          </p:cNvPr>
          <p:cNvSpPr/>
          <p:nvPr/>
        </p:nvSpPr>
        <p:spPr>
          <a:xfrm>
            <a:off x="2218302" y="3133057"/>
            <a:ext cx="842685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87CAD3A6-3788-46BC-81CF-614EDCEE619D}"/>
              </a:ext>
            </a:extLst>
          </p:cNvPr>
          <p:cNvCxnSpPr/>
          <p:nvPr/>
        </p:nvCxnSpPr>
        <p:spPr>
          <a:xfrm flipH="1">
            <a:off x="2792761" y="3825044"/>
            <a:ext cx="208042" cy="18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40C18467-4BA3-4897-A5EA-281675D6A250}"/>
              </a:ext>
            </a:extLst>
          </p:cNvPr>
          <p:cNvCxnSpPr>
            <a:cxnSpLocks/>
          </p:cNvCxnSpPr>
          <p:nvPr/>
        </p:nvCxnSpPr>
        <p:spPr>
          <a:xfrm>
            <a:off x="4376936" y="3825044"/>
            <a:ext cx="216024" cy="18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2031D57-E6BE-4E92-8024-695EF0039520}"/>
              </a:ext>
            </a:extLst>
          </p:cNvPr>
          <p:cNvSpPr/>
          <p:nvPr/>
        </p:nvSpPr>
        <p:spPr>
          <a:xfrm>
            <a:off x="776536" y="3669947"/>
            <a:ext cx="1782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옵션 </a:t>
            </a:r>
            <a:r>
              <a:rPr lang="ko-KR" altLang="en-US" dirty="0" err="1"/>
              <a:t>미사용</a:t>
            </a:r>
            <a:r>
              <a:rPr lang="ko-KR" altLang="en-US" dirty="0"/>
              <a:t> 시</a:t>
            </a:r>
            <a:endParaRPr lang="en-US" altLang="ko-KR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E17DC21-601C-4DA1-9089-368277BC5165}"/>
              </a:ext>
            </a:extLst>
          </p:cNvPr>
          <p:cNvSpPr/>
          <p:nvPr/>
        </p:nvSpPr>
        <p:spPr>
          <a:xfrm>
            <a:off x="4818686" y="3668527"/>
            <a:ext cx="1566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옵션 사용 시</a:t>
            </a:r>
            <a:endParaRPr lang="en-US" altLang="ko-KR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8BA18BD-5CEB-4C3B-B362-7992832F2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68" y="4052389"/>
            <a:ext cx="3130856" cy="23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6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5DA7260-E7EB-47E7-8B69-57C609E95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71" y="1412776"/>
            <a:ext cx="3078661" cy="2304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594" y="755412"/>
            <a:ext cx="377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설정 안내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키오스크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포스 주문표기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 err="1"/>
              <a:t>해당주문건이</a:t>
            </a:r>
            <a:r>
              <a:rPr lang="ko-KR" altLang="en-US" sz="1200" dirty="0"/>
              <a:t> </a:t>
            </a:r>
            <a:r>
              <a:rPr lang="en-US" altLang="ko-KR" sz="1200" dirty="0"/>
              <a:t>POS</a:t>
            </a:r>
            <a:r>
              <a:rPr lang="ko-KR" altLang="en-US" sz="1200" dirty="0"/>
              <a:t>에서 주문한 건인지 </a:t>
            </a:r>
            <a:r>
              <a:rPr lang="en-US" altLang="ko-KR" sz="1200" dirty="0"/>
              <a:t>KIOSK </a:t>
            </a:r>
            <a:r>
              <a:rPr lang="ko-KR" altLang="en-US" sz="1200" dirty="0"/>
              <a:t>주문건인지 </a:t>
            </a:r>
            <a:r>
              <a:rPr lang="ko-KR" altLang="en-US" sz="1200" dirty="0" err="1"/>
              <a:t>확인할수있는</a:t>
            </a:r>
            <a:r>
              <a:rPr lang="ko-KR" altLang="en-US" sz="1200" dirty="0"/>
              <a:t> 옵션 </a:t>
            </a:r>
            <a:endParaRPr lang="en-US" altLang="ko-KR" sz="12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6F0F969-4736-4965-BD1E-BF04C2DEB0ED}"/>
              </a:ext>
            </a:extLst>
          </p:cNvPr>
          <p:cNvSpPr/>
          <p:nvPr/>
        </p:nvSpPr>
        <p:spPr>
          <a:xfrm>
            <a:off x="1883713" y="1484784"/>
            <a:ext cx="1216715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748EEBC-286D-4815-B31B-31E834582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816" y="3706297"/>
            <a:ext cx="3660014" cy="2742322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51795A74-3D2C-4AE2-8DE6-2781917B4C69}"/>
              </a:ext>
            </a:extLst>
          </p:cNvPr>
          <p:cNvSpPr/>
          <p:nvPr/>
        </p:nvSpPr>
        <p:spPr>
          <a:xfrm>
            <a:off x="3000803" y="3825044"/>
            <a:ext cx="1216715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4887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5DA7260-E7EB-47E7-8B69-57C609E95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71" y="1412776"/>
            <a:ext cx="3078661" cy="2304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594" y="755412"/>
            <a:ext cx="336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설정 안내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통합 메인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KDS 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설정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en-US" altLang="ko-KR" sz="1200" dirty="0"/>
              <a:t>KDS </a:t>
            </a:r>
            <a:r>
              <a:rPr lang="ko-KR" altLang="en-US" sz="1200" dirty="0"/>
              <a:t>다수 사용시 오더</a:t>
            </a:r>
            <a:r>
              <a:rPr lang="en-US" altLang="ko-KR" sz="1200" dirty="0"/>
              <a:t>KDS</a:t>
            </a:r>
            <a:r>
              <a:rPr lang="ko-KR" altLang="en-US" sz="1200" dirty="0"/>
              <a:t>에서 주문완료 </a:t>
            </a:r>
            <a:r>
              <a:rPr lang="ko-KR" altLang="en-US" sz="1200" dirty="0" err="1"/>
              <a:t>했을시</a:t>
            </a:r>
            <a:r>
              <a:rPr lang="ko-KR" altLang="en-US" sz="1200" dirty="0"/>
              <a:t> 통합 </a:t>
            </a:r>
            <a:r>
              <a:rPr lang="en-US" altLang="ko-KR" sz="1200" dirty="0"/>
              <a:t>KDS</a:t>
            </a:r>
            <a:r>
              <a:rPr lang="ko-KR" altLang="en-US" sz="1200" dirty="0"/>
              <a:t>옵션 체크가 되어있는 </a:t>
            </a:r>
            <a:r>
              <a:rPr lang="en-US" altLang="ko-KR" sz="1200" dirty="0"/>
              <a:t>KDS </a:t>
            </a:r>
            <a:r>
              <a:rPr lang="ko-KR" altLang="en-US" sz="1200" dirty="0"/>
              <a:t>에서 각 </a:t>
            </a:r>
            <a:r>
              <a:rPr lang="ko-KR" altLang="en-US" sz="1200" dirty="0" err="1"/>
              <a:t>오더별</a:t>
            </a:r>
            <a:r>
              <a:rPr lang="ko-KR" altLang="en-US" sz="1200" dirty="0"/>
              <a:t> 완료여부를 </a:t>
            </a:r>
            <a:r>
              <a:rPr lang="ko-KR" altLang="en-US" sz="1200" dirty="0" err="1"/>
              <a:t>체크할수있는</a:t>
            </a:r>
            <a:r>
              <a:rPr lang="ko-KR" altLang="en-US" sz="1200" dirty="0"/>
              <a:t> 옵션</a:t>
            </a: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endParaRPr lang="en-US" altLang="ko-KR" sz="12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6F0F969-4736-4965-BD1E-BF04C2DEB0ED}"/>
              </a:ext>
            </a:extLst>
          </p:cNvPr>
          <p:cNvSpPr/>
          <p:nvPr/>
        </p:nvSpPr>
        <p:spPr>
          <a:xfrm>
            <a:off x="1901501" y="1772816"/>
            <a:ext cx="1216715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CC6C670-4DE7-4419-9E50-215E83427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816" y="3614122"/>
            <a:ext cx="3727168" cy="279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16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>
            <a:endCxn id="11" idx="1"/>
          </p:cNvCxnSpPr>
          <p:nvPr/>
        </p:nvCxnSpPr>
        <p:spPr>
          <a:xfrm flipV="1">
            <a:off x="1352600" y="2994025"/>
            <a:ext cx="7125220" cy="635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 flipH="1">
            <a:off x="1352600" y="2571750"/>
            <a:ext cx="71437" cy="8572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5475" y="3000375"/>
            <a:ext cx="24161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TOTAL BI SOLUTION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5320" y="3020054"/>
            <a:ext cx="2160240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 err="1">
                <a:latin typeface="+mj-ea"/>
                <a:ea typeface="+mj-ea"/>
              </a:rPr>
              <a:t>MagicPOS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10" name="TextBox 209"/>
          <p:cNvSpPr txBox="1">
            <a:spLocks noChangeArrowheads="1"/>
          </p:cNvSpPr>
          <p:nvPr/>
        </p:nvSpPr>
        <p:spPr bwMode="auto">
          <a:xfrm>
            <a:off x="6428773" y="2537246"/>
            <a:ext cx="1944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latinLnBrk="1" hangingPunct="1">
              <a:defRPr/>
            </a:pPr>
            <a:r>
              <a:rPr lang="en-US" altLang="ko-KR" sz="2400" b="1" dirty="0">
                <a:latin typeface="+mj-ea"/>
                <a:ea typeface="+mj-ea"/>
                <a:cs typeface="뫼비우스 Regular"/>
              </a:rPr>
              <a:t>(</a:t>
            </a:r>
            <a:r>
              <a:rPr lang="ko-KR" altLang="en-US" sz="2400" b="1" dirty="0">
                <a:latin typeface="+mj-ea"/>
                <a:ea typeface="+mj-ea"/>
                <a:cs typeface="뫼비우스 Regular"/>
              </a:rPr>
              <a:t>주</a:t>
            </a:r>
            <a:r>
              <a:rPr lang="en-US" altLang="ko-KR" sz="2400" b="1" dirty="0">
                <a:latin typeface="+mj-ea"/>
                <a:ea typeface="+mj-ea"/>
                <a:cs typeface="뫼비우스 Regular"/>
              </a:rPr>
              <a:t>)</a:t>
            </a:r>
            <a:r>
              <a:rPr lang="ko-KR" altLang="en-US" sz="2400" b="1" dirty="0" err="1">
                <a:latin typeface="+mj-ea"/>
                <a:ea typeface="+mj-ea"/>
                <a:cs typeface="뫼비우스 Regular"/>
              </a:rPr>
              <a:t>메타씨티</a:t>
            </a:r>
            <a:endParaRPr lang="ko-KR" altLang="en-US" sz="2400" b="1" dirty="0">
              <a:latin typeface="+mj-ea"/>
              <a:ea typeface="+mj-ea"/>
              <a:cs typeface="뫼비우스 Regular"/>
            </a:endParaRPr>
          </a:p>
        </p:txBody>
      </p:sp>
      <p:sp>
        <p:nvSpPr>
          <p:cNvPr id="11" name="직사각형 10"/>
          <p:cNvSpPr/>
          <p:nvPr/>
        </p:nvSpPr>
        <p:spPr>
          <a:xfrm flipH="1">
            <a:off x="8406383" y="2565400"/>
            <a:ext cx="71437" cy="8572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+mj-ea"/>
              <a:ea typeface="+mj-ea"/>
            </a:endParaRPr>
          </a:p>
        </p:txBody>
      </p:sp>
      <p:pic>
        <p:nvPicPr>
          <p:cNvPr id="12" name="그림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75" y="2443163"/>
            <a:ext cx="3629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96816" y="4149080"/>
            <a:ext cx="3397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/>
              <a:t>감사합니다</a:t>
            </a:r>
            <a:r>
              <a:rPr lang="en-US" altLang="ko-KR" sz="4800" dirty="0"/>
              <a:t>.</a:t>
            </a:r>
            <a:endParaRPr lang="ko-KR" altLang="en-US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594" y="7554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기본화면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en-US" altLang="ko-KR" sz="1200" dirty="0"/>
              <a:t>KDS </a:t>
            </a:r>
            <a:r>
              <a:rPr lang="ko-KR" altLang="en-US" sz="1200" dirty="0"/>
              <a:t>기본화면 </a:t>
            </a:r>
            <a:r>
              <a:rPr lang="en-US" altLang="ko-KR" sz="1200" dirty="0"/>
              <a:t>/ </a:t>
            </a:r>
            <a:r>
              <a:rPr lang="ko-KR" altLang="en-US" sz="1200" dirty="0"/>
              <a:t>메인 포스 또는 메인 키오스크와 연동 후 결제완료 시 화면에 주문이 표시된다</a:t>
            </a:r>
            <a:r>
              <a:rPr lang="en-US" altLang="ko-KR" sz="1200" dirty="0"/>
              <a:t>.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r>
              <a:rPr lang="ko-KR" altLang="en-US" sz="1200" dirty="0"/>
              <a:t>운영체제 윈도우버전에서만 설치가능 </a:t>
            </a:r>
            <a:r>
              <a:rPr lang="en-US" altLang="ko-KR" sz="1200" dirty="0"/>
              <a:t>/ </a:t>
            </a:r>
            <a:r>
              <a:rPr lang="ko-KR" altLang="en-US" sz="1200" dirty="0"/>
              <a:t>윈도우가 탑재된 </a:t>
            </a:r>
            <a:r>
              <a:rPr lang="en-US" altLang="ko-KR" sz="1200" dirty="0"/>
              <a:t>POS , PC</a:t>
            </a:r>
            <a:r>
              <a:rPr lang="ko-KR" altLang="en-US" sz="1200" dirty="0"/>
              <a:t> 에서 사용 가능하다</a:t>
            </a:r>
            <a:r>
              <a:rPr lang="en-US" altLang="ko-KR" sz="1200" dirty="0"/>
              <a:t>.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E07D84F-736B-40BC-815A-0196CB890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94" y="1196752"/>
            <a:ext cx="3672035" cy="273630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F54444E-5D61-48D7-BCAD-956B67C47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832" y="3761098"/>
            <a:ext cx="3499341" cy="262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1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7FB2F39-A3DF-4723-BE0C-3F71D3DF0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94" y="3771745"/>
            <a:ext cx="3282072" cy="245671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9253444-9577-4535-9194-AD642610E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543" y="1168131"/>
            <a:ext cx="3236167" cy="242870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F59BDF5A-3709-445B-8F8C-9108C5DD5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94" y="1196752"/>
            <a:ext cx="3251457" cy="242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594" y="755412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설정 안내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/>
              <a:t>좌측하단부 톱니모양을 선택한다</a:t>
            </a:r>
            <a:r>
              <a:rPr lang="en-US" altLang="ko-KR" sz="1200" dirty="0"/>
              <a:t>.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r>
              <a:rPr lang="ko-KR" altLang="en-US" sz="1200" dirty="0"/>
              <a:t>매장 환경에 따라 옵션을 설정하는 페이지를 확인할 수 있다</a:t>
            </a:r>
            <a:r>
              <a:rPr lang="en-US" altLang="ko-KR" sz="1200" dirty="0"/>
              <a:t>.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r>
              <a:rPr lang="ko-KR" altLang="en-US" sz="1200" dirty="0"/>
              <a:t>상품출력설정을 선택하면 </a:t>
            </a:r>
            <a:r>
              <a:rPr lang="en-US" altLang="ko-KR" sz="1200" dirty="0"/>
              <a:t>KDS</a:t>
            </a:r>
            <a:r>
              <a:rPr lang="ko-KR" altLang="en-US" sz="1200" dirty="0"/>
              <a:t>에 출력되는 메뉴종류를 선택 할 수 있다</a:t>
            </a:r>
            <a:r>
              <a:rPr lang="en-US" altLang="ko-KR" sz="1200" dirty="0"/>
              <a:t>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414898" y="4485952"/>
            <a:ext cx="1292173" cy="67142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9B6DA70-8CFF-4594-A2FF-97DE9D64F4A2}"/>
              </a:ext>
            </a:extLst>
          </p:cNvPr>
          <p:cNvSpPr/>
          <p:nvPr/>
        </p:nvSpPr>
        <p:spPr>
          <a:xfrm>
            <a:off x="126381" y="3356992"/>
            <a:ext cx="290115" cy="252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82204" y="3156178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kumimoji="0" lang="ko-KR" alt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4375262-F459-4552-B8C2-11CE20C6E387}"/>
              </a:ext>
            </a:extLst>
          </p:cNvPr>
          <p:cNvSpPr/>
          <p:nvPr/>
        </p:nvSpPr>
        <p:spPr>
          <a:xfrm>
            <a:off x="4805781" y="2276873"/>
            <a:ext cx="596036" cy="43204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CD2E2EF-678B-49EF-ABC1-0E7311B7C4E7}"/>
              </a:ext>
            </a:extLst>
          </p:cNvPr>
          <p:cNvSpPr/>
          <p:nvPr/>
        </p:nvSpPr>
        <p:spPr>
          <a:xfrm>
            <a:off x="177594" y="3789788"/>
            <a:ext cx="3191230" cy="24229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F33AD75-059F-418B-938B-8E5429D7B704}"/>
              </a:ext>
            </a:extLst>
          </p:cNvPr>
          <p:cNvSpPr/>
          <p:nvPr/>
        </p:nvSpPr>
        <p:spPr>
          <a:xfrm>
            <a:off x="5401816" y="2276873"/>
            <a:ext cx="596036" cy="43204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5248072A-5C98-4B6C-AA40-F0288982AB79}"/>
              </a:ext>
            </a:extLst>
          </p:cNvPr>
          <p:cNvSpPr/>
          <p:nvPr/>
        </p:nvSpPr>
        <p:spPr>
          <a:xfrm>
            <a:off x="5999928" y="2116104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kumimoji="0" lang="ko-KR" alt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8AB9674E-A3AF-4BF3-A329-A3632EBC0787}"/>
              </a:ext>
            </a:extLst>
          </p:cNvPr>
          <p:cNvSpPr/>
          <p:nvPr/>
        </p:nvSpPr>
        <p:spPr>
          <a:xfrm>
            <a:off x="4550821" y="2113879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kumimoji="0" lang="ko-KR" alt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6A7E632-EADC-436D-9B1B-E69096D4913E}"/>
              </a:ext>
            </a:extLst>
          </p:cNvPr>
          <p:cNvSpPr/>
          <p:nvPr/>
        </p:nvSpPr>
        <p:spPr>
          <a:xfrm>
            <a:off x="3350864" y="3645796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kumimoji="0" lang="ko-KR" alt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CDF393B-440E-4E8A-8BA5-2AB2B72C8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8543" y="3805563"/>
            <a:ext cx="3242222" cy="2422900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8D5A9A6-F88F-41A1-90FC-DF3BECFCC170}"/>
              </a:ext>
            </a:extLst>
          </p:cNvPr>
          <p:cNvSpPr/>
          <p:nvPr/>
        </p:nvSpPr>
        <p:spPr>
          <a:xfrm>
            <a:off x="3759409" y="3758159"/>
            <a:ext cx="3191230" cy="24229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37A345EE-4165-441B-AC7A-5DD15AEE4919}"/>
              </a:ext>
            </a:extLst>
          </p:cNvPr>
          <p:cNvSpPr/>
          <p:nvPr/>
        </p:nvSpPr>
        <p:spPr>
          <a:xfrm>
            <a:off x="6891429" y="3605765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kumimoji="0" lang="ko-KR" alt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0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87FB6DC-AACE-4509-AF22-92F9BAE39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726" y="3719878"/>
            <a:ext cx="3545122" cy="266145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9495E98-3700-43F8-A956-577936A80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94" y="1196752"/>
            <a:ext cx="3672035" cy="2736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594" y="755412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설정 안내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/>
              <a:t>하단 부분을 더블 클릭하면</a:t>
            </a:r>
            <a:r>
              <a:rPr lang="en-US" altLang="ko-KR" sz="1200" dirty="0"/>
              <a:t> </a:t>
            </a:r>
            <a:r>
              <a:rPr lang="ko-KR" altLang="en-US" sz="1200" dirty="0"/>
              <a:t>원하는 명칭으로 설정 가능하다</a:t>
            </a:r>
            <a:r>
              <a:rPr lang="en-US" altLang="ko-KR" sz="1200" dirty="0"/>
              <a:t>.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B576353-3B8D-470B-8B95-FA45C026C308}"/>
              </a:ext>
            </a:extLst>
          </p:cNvPr>
          <p:cNvSpPr/>
          <p:nvPr/>
        </p:nvSpPr>
        <p:spPr>
          <a:xfrm>
            <a:off x="1430976" y="3717261"/>
            <a:ext cx="671314" cy="30404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99147F68-DA2F-462E-B5C5-71C818AF5337}"/>
              </a:ext>
            </a:extLst>
          </p:cNvPr>
          <p:cNvSpPr/>
          <p:nvPr/>
        </p:nvSpPr>
        <p:spPr>
          <a:xfrm>
            <a:off x="1176150" y="3519253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kumimoji="0" lang="ko-KR" alt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1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93645A7-D4EC-4423-BAC8-1FC7FF16A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775" y="3871255"/>
            <a:ext cx="3312234" cy="24728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ED5B4E19-A1CD-4C99-A95C-FA254E21F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13" y="3871255"/>
            <a:ext cx="3332207" cy="250242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02EEEF6-7749-4383-8549-C742D0684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802" y="1229661"/>
            <a:ext cx="3332207" cy="250242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7467F10-787C-4862-8DDB-E0CE02409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89" y="1213942"/>
            <a:ext cx="3383463" cy="25334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594" y="755412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사용방법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조리중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/>
              <a:t>매장에서 고객이 상품을 선택 후 결제를 완료 하면 해당 주문건이 화면에 표시된다</a:t>
            </a:r>
            <a:r>
              <a:rPr lang="en-US" altLang="ko-KR" sz="1200" dirty="0"/>
              <a:t>.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r>
              <a:rPr lang="ko-KR" altLang="en-US" sz="1200" dirty="0"/>
              <a:t>해당 주문건을 더블 클릭하면</a:t>
            </a:r>
            <a:r>
              <a:rPr lang="en-US" altLang="ko-KR" sz="1200" dirty="0"/>
              <a:t> </a:t>
            </a:r>
            <a:r>
              <a:rPr lang="ko-KR" altLang="en-US" sz="1200" dirty="0"/>
              <a:t>해당 주문상태 값을 선택 할 수 있다</a:t>
            </a:r>
            <a:r>
              <a:rPr lang="en-US" altLang="ko-KR" sz="1200" dirty="0"/>
              <a:t>.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FontTx/>
              <a:buAutoNum type="arabicPeriod"/>
            </a:pPr>
            <a:r>
              <a:rPr lang="ko-KR" altLang="en-US" sz="1200" dirty="0" err="1"/>
              <a:t>조리중을</a:t>
            </a:r>
            <a:r>
              <a:rPr lang="ko-KR" altLang="en-US" sz="1200" dirty="0"/>
              <a:t> 선택하면 화면에서 </a:t>
            </a:r>
            <a:r>
              <a:rPr lang="ko-KR" altLang="en-US" sz="1200" dirty="0" err="1"/>
              <a:t>해당주문건</a:t>
            </a:r>
            <a:r>
              <a:rPr lang="ko-KR" altLang="en-US" sz="1200" dirty="0"/>
              <a:t> 색깔이 변동됨으로써 </a:t>
            </a:r>
            <a:r>
              <a:rPr lang="ko-KR" altLang="en-US" sz="1200" dirty="0" err="1"/>
              <a:t>상태값을</a:t>
            </a:r>
            <a:r>
              <a:rPr lang="ko-KR" altLang="en-US" sz="1200" dirty="0"/>
              <a:t> 확인할 수 있다</a:t>
            </a:r>
            <a:r>
              <a:rPr lang="en-US" altLang="ko-KR" sz="1200" dirty="0"/>
              <a:t>.  (*)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endParaRPr lang="en-US" altLang="ko-KR" sz="1200" dirty="0"/>
          </a:p>
          <a:p>
            <a:endParaRPr lang="en-US" altLang="ko-KR" sz="1200" dirty="0"/>
          </a:p>
          <a:p>
            <a:endParaRPr lang="en-US" altLang="ko-KR" sz="1200" dirty="0"/>
          </a:p>
          <a:p>
            <a:endParaRPr lang="en-US" altLang="ko-KR" sz="1200" dirty="0"/>
          </a:p>
          <a:p>
            <a:endParaRPr lang="en-US" altLang="ko-KR" sz="1200" dirty="0"/>
          </a:p>
          <a:p>
            <a:r>
              <a:rPr lang="en-US" altLang="ko-KR" sz="1200" dirty="0"/>
              <a:t>* </a:t>
            </a:r>
            <a:r>
              <a:rPr lang="ko-KR" altLang="en-US" sz="1200" dirty="0"/>
              <a:t>해당 주문건을 체크함으로써 접수여부를 확인하고 색깔은 원하는 색으로 변경 가능하다</a:t>
            </a:r>
            <a:r>
              <a:rPr lang="en-US" altLang="ko-KR" sz="1200" dirty="0"/>
              <a:t>.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</p:txBody>
      </p:sp>
      <p:sp>
        <p:nvSpPr>
          <p:cNvPr id="10" name="타원 9"/>
          <p:cNvSpPr/>
          <p:nvPr/>
        </p:nvSpPr>
        <p:spPr>
          <a:xfrm>
            <a:off x="848544" y="2525206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kumimoji="0" lang="ko-KR" alt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6F0F969-4736-4965-BD1E-BF04C2DEB0ED}"/>
              </a:ext>
            </a:extLst>
          </p:cNvPr>
          <p:cNvSpPr/>
          <p:nvPr/>
        </p:nvSpPr>
        <p:spPr>
          <a:xfrm>
            <a:off x="46821" y="1380986"/>
            <a:ext cx="801723" cy="11839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B72BDBB-A905-4C0F-8618-E9DD1270E320}"/>
              </a:ext>
            </a:extLst>
          </p:cNvPr>
          <p:cNvSpPr/>
          <p:nvPr/>
        </p:nvSpPr>
        <p:spPr>
          <a:xfrm>
            <a:off x="1222800" y="5005145"/>
            <a:ext cx="640468" cy="46558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2FCD013B-EF3D-4547-A39B-C2F04F31BF45}"/>
              </a:ext>
            </a:extLst>
          </p:cNvPr>
          <p:cNvSpPr/>
          <p:nvPr/>
        </p:nvSpPr>
        <p:spPr>
          <a:xfrm>
            <a:off x="981185" y="4814750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kumimoji="0" lang="ko-KR" alt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D7A4E2C6-3579-4AF8-9B03-9CBA03C0F951}"/>
              </a:ext>
            </a:extLst>
          </p:cNvPr>
          <p:cNvSpPr/>
          <p:nvPr/>
        </p:nvSpPr>
        <p:spPr>
          <a:xfrm>
            <a:off x="4268951" y="1846945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kumimoji="0" lang="ko-KR" alt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FBAF7750-A946-4CA7-8B14-C2152C735E99}"/>
              </a:ext>
            </a:extLst>
          </p:cNvPr>
          <p:cNvSpPr/>
          <p:nvPr/>
        </p:nvSpPr>
        <p:spPr>
          <a:xfrm>
            <a:off x="4534123" y="1972945"/>
            <a:ext cx="1426989" cy="10240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9692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4A4A75A-DCA4-4833-9EA6-9244A4C9A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802" y="3825043"/>
            <a:ext cx="3384687" cy="2543483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2AA70BFB-0C45-4BF1-8572-D4499C38C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13" y="3871255"/>
            <a:ext cx="3332207" cy="250242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02EEEF6-7749-4383-8549-C742D0684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802" y="1229661"/>
            <a:ext cx="3332207" cy="250242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7467F10-787C-4862-8DDB-E0CE02409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89" y="1213942"/>
            <a:ext cx="3383463" cy="25334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594" y="755412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사용방법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조리완료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/>
              <a:t>매장에서 고객이 상품을 선택 후 결제를 완료 하면 해당 주문건이 화면에 표시된다</a:t>
            </a:r>
            <a:r>
              <a:rPr lang="en-US" altLang="ko-KR" sz="1200" dirty="0"/>
              <a:t>.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r>
              <a:rPr lang="ko-KR" altLang="en-US" sz="1200" dirty="0"/>
              <a:t>해당 주문건을 더블 클릭하면</a:t>
            </a:r>
            <a:r>
              <a:rPr lang="en-US" altLang="ko-KR" sz="1200" dirty="0"/>
              <a:t> </a:t>
            </a:r>
            <a:r>
              <a:rPr lang="ko-KR" altLang="en-US" sz="1200" dirty="0"/>
              <a:t>해당 주문상태 값을 선택 할 수 있다</a:t>
            </a:r>
            <a:r>
              <a:rPr lang="en-US" altLang="ko-KR" sz="1200" dirty="0"/>
              <a:t>.  (*)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r>
              <a:rPr lang="ko-KR" altLang="en-US" sz="1200" dirty="0"/>
              <a:t>조리완료를 선택하면 화면에서 사라진다</a:t>
            </a:r>
            <a:r>
              <a:rPr lang="en-US" altLang="ko-KR" sz="1200" dirty="0"/>
              <a:t>.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endParaRPr lang="en-US" altLang="ko-KR" sz="1200" dirty="0"/>
          </a:p>
          <a:p>
            <a:endParaRPr lang="en-US" altLang="ko-KR" sz="1200" dirty="0"/>
          </a:p>
          <a:p>
            <a:endParaRPr lang="en-US" altLang="ko-KR" sz="1200" dirty="0"/>
          </a:p>
          <a:p>
            <a:endParaRPr lang="en-US" altLang="ko-KR" sz="1200" dirty="0"/>
          </a:p>
          <a:p>
            <a:endParaRPr lang="en-US" altLang="ko-KR" sz="1200" dirty="0"/>
          </a:p>
          <a:p>
            <a:endParaRPr lang="en-US" altLang="ko-KR" sz="1200" dirty="0"/>
          </a:p>
          <a:p>
            <a:endParaRPr lang="en-US" altLang="ko-KR" sz="1200" dirty="0"/>
          </a:p>
          <a:p>
            <a:r>
              <a:rPr lang="en-US" altLang="ko-KR" sz="1200" dirty="0"/>
              <a:t>* </a:t>
            </a:r>
            <a:r>
              <a:rPr lang="ko-KR" altLang="en-US" sz="1200" dirty="0"/>
              <a:t>옵션 설정에 따라 주문건을 더블클릭 했을 시 바로 조리완료 상태가 되도록 변경 가능하다</a:t>
            </a:r>
            <a:r>
              <a:rPr lang="en-US" altLang="ko-KR" sz="1200" dirty="0"/>
              <a:t>.</a:t>
            </a:r>
            <a:r>
              <a:rPr lang="ko-KR" altLang="en-US" sz="1200" dirty="0"/>
              <a:t> </a:t>
            </a: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</p:txBody>
      </p:sp>
      <p:sp>
        <p:nvSpPr>
          <p:cNvPr id="10" name="타원 9"/>
          <p:cNvSpPr/>
          <p:nvPr/>
        </p:nvSpPr>
        <p:spPr>
          <a:xfrm>
            <a:off x="848544" y="2525206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kumimoji="0" lang="ko-KR" alt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6F0F969-4736-4965-BD1E-BF04C2DEB0ED}"/>
              </a:ext>
            </a:extLst>
          </p:cNvPr>
          <p:cNvSpPr/>
          <p:nvPr/>
        </p:nvSpPr>
        <p:spPr>
          <a:xfrm>
            <a:off x="46821" y="1380986"/>
            <a:ext cx="801723" cy="11839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B72BDBB-A905-4C0F-8618-E9DD1270E320}"/>
              </a:ext>
            </a:extLst>
          </p:cNvPr>
          <p:cNvSpPr/>
          <p:nvPr/>
        </p:nvSpPr>
        <p:spPr>
          <a:xfrm>
            <a:off x="1792253" y="4979643"/>
            <a:ext cx="640468" cy="46558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2FCD013B-EF3D-4547-A39B-C2F04F31BF45}"/>
              </a:ext>
            </a:extLst>
          </p:cNvPr>
          <p:cNvSpPr/>
          <p:nvPr/>
        </p:nvSpPr>
        <p:spPr>
          <a:xfrm>
            <a:off x="1658649" y="4781357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kumimoji="0" lang="ko-KR" alt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D7A4E2C6-3579-4AF8-9B03-9CBA03C0F951}"/>
              </a:ext>
            </a:extLst>
          </p:cNvPr>
          <p:cNvSpPr/>
          <p:nvPr/>
        </p:nvSpPr>
        <p:spPr>
          <a:xfrm>
            <a:off x="4268951" y="1846945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kumimoji="0" lang="ko-KR" alt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FBAF7750-A946-4CA7-8B14-C2152C735E99}"/>
              </a:ext>
            </a:extLst>
          </p:cNvPr>
          <p:cNvSpPr/>
          <p:nvPr/>
        </p:nvSpPr>
        <p:spPr>
          <a:xfrm>
            <a:off x="4534123" y="1972945"/>
            <a:ext cx="1426989" cy="10240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96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22EA900-176E-4B0F-9F80-5A3BA633F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89" y="1213942"/>
            <a:ext cx="6892730" cy="5161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594" y="755412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화면 안내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/>
              <a:t>주문시간 </a:t>
            </a:r>
            <a:r>
              <a:rPr lang="en-US" altLang="ko-KR" sz="1200" dirty="0"/>
              <a:t>, </a:t>
            </a:r>
            <a:r>
              <a:rPr lang="ko-KR" altLang="en-US" sz="1200" dirty="0"/>
              <a:t>대기번호 </a:t>
            </a:r>
            <a:r>
              <a:rPr lang="en-US" altLang="ko-KR" sz="1200" dirty="0"/>
              <a:t>(*)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r>
              <a:rPr lang="ko-KR" altLang="en-US" sz="1200" dirty="0"/>
              <a:t>해당 제품과 하부 메뉴표기</a:t>
            </a: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r>
              <a:rPr lang="ko-KR" altLang="en-US" sz="1200" dirty="0"/>
              <a:t>해당 제품 주문 수량</a:t>
            </a: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r>
              <a:rPr lang="en-US" altLang="ko-KR" sz="1200" dirty="0"/>
              <a:t>* </a:t>
            </a:r>
            <a:r>
              <a:rPr lang="ko-KR" altLang="en-US" sz="1200" dirty="0"/>
              <a:t>옵션 설정에 따라 매장에서 대기번호 미사용시 주문번호로 표기된다</a:t>
            </a:r>
            <a:r>
              <a:rPr lang="en-US" altLang="ko-KR" sz="1200" dirty="0"/>
              <a:t>.</a:t>
            </a:r>
          </a:p>
        </p:txBody>
      </p:sp>
      <p:sp>
        <p:nvSpPr>
          <p:cNvPr id="10" name="타원 9"/>
          <p:cNvSpPr/>
          <p:nvPr/>
        </p:nvSpPr>
        <p:spPr>
          <a:xfrm>
            <a:off x="1057189" y="1412776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kumimoji="0" lang="ko-KR" alt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6F0F969-4736-4965-BD1E-BF04C2DEB0ED}"/>
              </a:ext>
            </a:extLst>
          </p:cNvPr>
          <p:cNvSpPr/>
          <p:nvPr/>
        </p:nvSpPr>
        <p:spPr>
          <a:xfrm>
            <a:off x="147641" y="1628800"/>
            <a:ext cx="993104" cy="2348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C4DA49A-698F-48E6-AB4A-ADD593944E3D}"/>
              </a:ext>
            </a:extLst>
          </p:cNvPr>
          <p:cNvSpPr/>
          <p:nvPr/>
        </p:nvSpPr>
        <p:spPr>
          <a:xfrm>
            <a:off x="1469237" y="1887248"/>
            <a:ext cx="218424" cy="8936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C6AFD1D1-42DC-42D9-B3E2-5569FE4FE70D}"/>
              </a:ext>
            </a:extLst>
          </p:cNvPr>
          <p:cNvSpPr/>
          <p:nvPr/>
        </p:nvSpPr>
        <p:spPr>
          <a:xfrm>
            <a:off x="116775" y="1887248"/>
            <a:ext cx="922949" cy="97636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81CAABDF-02F8-4F74-8ED8-7D722D3232D5}"/>
              </a:ext>
            </a:extLst>
          </p:cNvPr>
          <p:cNvSpPr/>
          <p:nvPr/>
        </p:nvSpPr>
        <p:spPr>
          <a:xfrm>
            <a:off x="1140745" y="2852936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kumimoji="0" lang="ko-KR" alt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715E6F35-6347-4625-B9E0-C4B852A0212F}"/>
              </a:ext>
            </a:extLst>
          </p:cNvPr>
          <p:cNvSpPr/>
          <p:nvPr/>
        </p:nvSpPr>
        <p:spPr>
          <a:xfrm>
            <a:off x="1687661" y="2796270"/>
            <a:ext cx="252000" cy="25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kumimoji="0" lang="ko-KR" altLang="en-US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2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5DA7260-E7EB-47E7-8B69-57C609E95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71" y="1412776"/>
            <a:ext cx="3078661" cy="2304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594" y="755412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설정 안내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경과시간 설정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/>
              <a:t>주문접수 경과시간에 따른 주문 색깔 변동설정</a:t>
            </a: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r>
              <a:rPr lang="ko-KR" altLang="en-US" sz="1200" dirty="0"/>
              <a:t>경과시간별로 색깔지정시 해당 주문건이 시간이 얼마나 지났는지 확인 가능하다</a:t>
            </a:r>
            <a:r>
              <a:rPr lang="en-US" altLang="ko-KR" sz="1200" dirty="0"/>
              <a:t>.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r>
              <a:rPr lang="ko-KR" altLang="en-US" sz="1200" dirty="0"/>
              <a:t>* </a:t>
            </a:r>
            <a:r>
              <a:rPr lang="ko-KR" altLang="en-US" sz="1200" dirty="0" err="1"/>
              <a:t>조리중</a:t>
            </a:r>
            <a:r>
              <a:rPr lang="ko-KR" altLang="en-US" sz="1200" dirty="0"/>
              <a:t> 색깔과 동일하게 하면 </a:t>
            </a:r>
            <a:r>
              <a:rPr lang="ko-KR" altLang="en-US" sz="1200" dirty="0" err="1"/>
              <a:t>확인시</a:t>
            </a:r>
            <a:r>
              <a:rPr lang="ko-KR" altLang="en-US" sz="1200" dirty="0"/>
              <a:t> 문제가 </a:t>
            </a:r>
            <a:r>
              <a:rPr lang="ko-KR" altLang="en-US" sz="1200" dirty="0" err="1"/>
              <a:t>생길수</a:t>
            </a:r>
            <a:r>
              <a:rPr lang="ko-KR" altLang="en-US" sz="1200" dirty="0"/>
              <a:t> 있으니 </a:t>
            </a:r>
            <a:r>
              <a:rPr lang="ko-KR" altLang="en-US" sz="1200" dirty="0" err="1"/>
              <a:t>조리중</a:t>
            </a:r>
            <a:r>
              <a:rPr lang="ko-KR" altLang="en-US" sz="1200" dirty="0"/>
              <a:t> 색깔과 </a:t>
            </a:r>
            <a:r>
              <a:rPr lang="ko-KR" altLang="en-US" sz="1200" dirty="0" err="1"/>
              <a:t>다른색으로</a:t>
            </a:r>
            <a:r>
              <a:rPr lang="ko-KR" altLang="en-US" sz="1200" dirty="0"/>
              <a:t> 지정하도록 한다</a:t>
            </a:r>
            <a:r>
              <a:rPr lang="en-US" altLang="ko-KR" sz="1200" dirty="0"/>
              <a:t>.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6F0F969-4736-4965-BD1E-BF04C2DEB0ED}"/>
              </a:ext>
            </a:extLst>
          </p:cNvPr>
          <p:cNvSpPr/>
          <p:nvPr/>
        </p:nvSpPr>
        <p:spPr>
          <a:xfrm>
            <a:off x="272480" y="1549512"/>
            <a:ext cx="1216715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C971CCC-00D6-4943-A30A-D6D271585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857" y="3759509"/>
            <a:ext cx="3508358" cy="262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8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5DA7260-E7EB-47E7-8B69-57C609E95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696" y="1340666"/>
            <a:ext cx="3078661" cy="2304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594" y="755412"/>
            <a:ext cx="5638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설정 안내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세트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선택 하부메뉴 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없을시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메인 </a:t>
            </a:r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표시안함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endParaRPr lang="en-US" altLang="ko-KR" sz="12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6F0F969-4736-4965-BD1E-BF04C2DEB0ED}"/>
              </a:ext>
            </a:extLst>
          </p:cNvPr>
          <p:cNvSpPr/>
          <p:nvPr/>
        </p:nvSpPr>
        <p:spPr>
          <a:xfrm>
            <a:off x="2288704" y="2144030"/>
            <a:ext cx="1494485" cy="2880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7">
            <a:extLst>
              <a:ext uri="{FF2B5EF4-FFF2-40B4-BE49-F238E27FC236}">
                <a16:creationId xmlns:a16="http://schemas.microsoft.com/office/drawing/2014/main" id="{9F80CF23-0E33-4C14-8BD4-3B7F9FB2FFC2}"/>
              </a:ext>
            </a:extLst>
          </p:cNvPr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/>
              <a:t>세트</a:t>
            </a:r>
            <a:r>
              <a:rPr lang="en-US" altLang="ko-KR" sz="1200" dirty="0"/>
              <a:t>/</a:t>
            </a:r>
            <a:r>
              <a:rPr lang="ko-KR" altLang="en-US" sz="1200" dirty="0"/>
              <a:t>선택 메뉴 </a:t>
            </a:r>
            <a:r>
              <a:rPr lang="ko-KR" altLang="en-US" sz="1200" dirty="0" err="1"/>
              <a:t>주문시</a:t>
            </a:r>
            <a:r>
              <a:rPr lang="ko-KR" altLang="en-US" sz="1200" dirty="0"/>
              <a:t> 하부 선택이 </a:t>
            </a:r>
            <a:r>
              <a:rPr lang="ko-KR" altLang="en-US" sz="1200" dirty="0" err="1"/>
              <a:t>없을경우</a:t>
            </a:r>
            <a:r>
              <a:rPr lang="ko-KR" altLang="en-US" sz="1200" dirty="0"/>
              <a:t> </a:t>
            </a:r>
            <a:r>
              <a:rPr lang="en-US" altLang="ko-KR" sz="1200" dirty="0"/>
              <a:t>KDS</a:t>
            </a:r>
            <a:r>
              <a:rPr lang="ko-KR" altLang="en-US" sz="1200" dirty="0"/>
              <a:t>에 해당메뉴를 </a:t>
            </a:r>
            <a:r>
              <a:rPr lang="ko-KR" altLang="en-US" sz="1200" dirty="0" err="1"/>
              <a:t>표기하지않는기능</a:t>
            </a:r>
            <a:endParaRPr lang="en-US" altLang="ko-KR" sz="1200" dirty="0"/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7DA6E3D0-919B-450D-B74B-653F9C6F414B}"/>
              </a:ext>
            </a:extLst>
          </p:cNvPr>
          <p:cNvCxnSpPr/>
          <p:nvPr/>
        </p:nvCxnSpPr>
        <p:spPr>
          <a:xfrm flipH="1">
            <a:off x="2792761" y="3825044"/>
            <a:ext cx="208042" cy="18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E04710A6-F59B-468C-8943-59E79220A494}"/>
              </a:ext>
            </a:extLst>
          </p:cNvPr>
          <p:cNvCxnSpPr>
            <a:cxnSpLocks/>
          </p:cNvCxnSpPr>
          <p:nvPr/>
        </p:nvCxnSpPr>
        <p:spPr>
          <a:xfrm>
            <a:off x="4376936" y="3825044"/>
            <a:ext cx="216024" cy="18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BE5027AE-CE36-4F70-AE1D-2C573C238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4089051"/>
            <a:ext cx="3049387" cy="229227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F0150BE-9D51-423D-993E-E7699E3A3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4888" y="4089051"/>
            <a:ext cx="3049387" cy="2285549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A9BD561A-3FBC-4370-AEAE-D8552A67A6DA}"/>
              </a:ext>
            </a:extLst>
          </p:cNvPr>
          <p:cNvSpPr/>
          <p:nvPr/>
        </p:nvSpPr>
        <p:spPr>
          <a:xfrm>
            <a:off x="776536" y="3669947"/>
            <a:ext cx="1782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옵션 </a:t>
            </a:r>
            <a:r>
              <a:rPr lang="ko-KR" altLang="en-US" dirty="0" err="1"/>
              <a:t>미사용</a:t>
            </a:r>
            <a:r>
              <a:rPr lang="ko-KR" altLang="en-US" dirty="0"/>
              <a:t> 시</a:t>
            </a:r>
            <a:endParaRPr lang="en-US" altLang="ko-KR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6465198-D958-4C6B-945F-17846AB7EDBD}"/>
              </a:ext>
            </a:extLst>
          </p:cNvPr>
          <p:cNvSpPr/>
          <p:nvPr/>
        </p:nvSpPr>
        <p:spPr>
          <a:xfrm>
            <a:off x="4818686" y="3668527"/>
            <a:ext cx="1566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옵션 사용 시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62717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6898</TotalTime>
  <Words>460</Words>
  <Application>Microsoft Office PowerPoint</Application>
  <PresentationFormat>A4 용지(210x297mm)</PresentationFormat>
  <Paragraphs>138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17</vt:i4>
      </vt:variant>
    </vt:vector>
  </HeadingPairs>
  <TitlesOfParts>
    <vt:vector size="22" baseType="lpstr">
      <vt:lpstr>맑은 고딕</vt:lpstr>
      <vt:lpstr>Arial</vt:lpstr>
      <vt:lpstr>Tahoma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pd01</dc:creator>
  <cp:lastModifiedBy>태원 정</cp:lastModifiedBy>
  <cp:revision>351</cp:revision>
  <cp:lastPrinted>2021-06-08T03:00:48Z</cp:lastPrinted>
  <dcterms:created xsi:type="dcterms:W3CDTF">2015-04-09T00:37:58Z</dcterms:created>
  <dcterms:modified xsi:type="dcterms:W3CDTF">2022-12-21T08:11:01Z</dcterms:modified>
</cp:coreProperties>
</file>